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7" r:id="rId6"/>
    <p:sldId id="271" r:id="rId7"/>
    <p:sldId id="262" r:id="rId8"/>
    <p:sldId id="269" r:id="rId9"/>
    <p:sldId id="270" r:id="rId10"/>
    <p:sldId id="272" r:id="rId11"/>
    <p:sldId id="273" r:id="rId12"/>
    <p:sldId id="268" r:id="rId13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1510A361-1A12-4700-81AB-BEB7EF7B22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3CE5F15-372C-42F1-8BFA-5FE6A56A2C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7F862211-1935-4F40-A9AD-D80AA5ED8078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כ"ט/סיון/תש"ף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D6EF832-4BC9-49FC-A8C8-77D2DDC433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28BD74F-FA19-4D6B-BFEB-B81E8952C0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ED644F1A-568C-4A4E-979A-D470C777F7AE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‹N°›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649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E38F14A9-D659-410E-8200-189B344B79BF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49C5DD69-FC46-4F5B-B7F6-7D55A8BF2B1C}" type="slidenum">
              <a:rPr lang="he-IL" smtClean="0"/>
              <a:pPr algn="l"/>
              <a:t>‹N°›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23498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49C5DD69-FC46-4F5B-B7F6-7D55A8BF2B1C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8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49C5DD69-FC46-4F5B-B7F6-7D55A8BF2B1C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06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49C5DD69-FC46-4F5B-B7F6-7D55A8BF2B1C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808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49C5DD69-FC46-4F5B-B7F6-7D55A8BF2B1C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67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49C5DD69-FC46-4F5B-B7F6-7D55A8BF2B1C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803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49C5DD69-FC46-4F5B-B7F6-7D55A8BF2B1C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7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2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49C5DD69-FC46-4F5B-B7F6-7D55A8BF2B1C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8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63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49C5DD69-FC46-4F5B-B7F6-7D55A8BF2B1C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9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34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3506788" y="685799"/>
            <a:ext cx="8001000" cy="2971801"/>
          </a:xfrm>
        </p:spPr>
        <p:txBody>
          <a:bodyPr rtlCol="1" anchor="b">
            <a:normAutofit/>
          </a:bodyPr>
          <a:lstStyle>
            <a:lvl1pPr algn="r" rtl="1">
              <a:defRPr sz="4800">
                <a:effectLst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5106988" y="3843867"/>
            <a:ext cx="6400800" cy="1947333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95CA2441-B2CC-4474-B87F-4A25B9A74040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  <p:cxnSp>
        <p:nvCxnSpPr>
          <p:cNvPr id="16" name="מחבר ישר 15"/>
          <p:cNvCxnSpPr>
            <a:cxnSpLocks/>
          </p:cNvCxnSpPr>
          <p:nvPr/>
        </p:nvCxnSpPr>
        <p:spPr>
          <a:xfrm>
            <a:off x="153988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/>
          <p:cNvCxnSpPr>
            <a:cxnSpLocks/>
          </p:cNvCxnSpPr>
          <p:nvPr/>
        </p:nvCxnSpPr>
        <p:spPr>
          <a:xfrm>
            <a:off x="3175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/>
          <p:cNvCxnSpPr>
            <a:cxnSpLocks/>
          </p:cNvCxnSpPr>
          <p:nvPr/>
        </p:nvCxnSpPr>
        <p:spPr>
          <a:xfrm>
            <a:off x="317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/>
          <p:cNvCxnSpPr>
            <a:cxnSpLocks/>
          </p:cNvCxnSpPr>
          <p:nvPr/>
        </p:nvCxnSpPr>
        <p:spPr>
          <a:xfrm>
            <a:off x="3174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/>
          <p:cNvCxnSpPr>
            <a:cxnSpLocks/>
          </p:cNvCxnSpPr>
          <p:nvPr/>
        </p:nvCxnSpPr>
        <p:spPr>
          <a:xfrm>
            <a:off x="3175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2973388" y="4487332"/>
            <a:ext cx="8534400" cy="15070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7" name="מציין מיקום של תמונה 2"/>
          <p:cNvSpPr>
            <a:spLocks noGrp="1" noChangeAspect="1"/>
          </p:cNvSpPr>
          <p:nvPr>
            <p:ph type="pic" idx="13"/>
          </p:nvPr>
        </p:nvSpPr>
        <p:spPr>
          <a:xfrm flipH="1">
            <a:off x="687388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16" name="מציין מיקום טקסט 9"/>
          <p:cNvSpPr>
            <a:spLocks noGrp="1"/>
          </p:cNvSpPr>
          <p:nvPr>
            <p:ph type="body" sz="quarter" idx="14"/>
          </p:nvPr>
        </p:nvSpPr>
        <p:spPr>
          <a:xfrm flipH="1">
            <a:off x="2973388" y="3843867"/>
            <a:ext cx="8304210" cy="457200"/>
          </a:xfrm>
        </p:spPr>
        <p:txBody>
          <a:bodyPr rtlCol="1" anchor="t">
            <a:normAutofit/>
          </a:bodyPr>
          <a:lstStyle>
            <a:lvl1pPr marL="0" indent="0" algn="r" rtl="1">
              <a:buFontTx/>
              <a:buNone/>
              <a:defRPr sz="1600"/>
            </a:lvl1pPr>
            <a:lvl2pPr marL="457200" indent="0" algn="r" rtl="1">
              <a:buFontTx/>
              <a:buNone/>
              <a:defRPr/>
            </a:lvl2pPr>
            <a:lvl3pPr marL="914400" indent="0" algn="r" rtl="1">
              <a:buFontTx/>
              <a:buNone/>
              <a:defRPr/>
            </a:lvl3pPr>
            <a:lvl4pPr marL="1371600" indent="0" algn="r" rtl="1">
              <a:buFontTx/>
              <a:buNone/>
              <a:defRPr/>
            </a:lvl4pPr>
            <a:lvl5pPr marL="1828800" indent="0" algn="r" rtl="1">
              <a:buFontTx/>
              <a:buNone/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5E7C98A0-00A9-49F9-AD28-99BF5A44DB46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9387" y="685800"/>
            <a:ext cx="10058400" cy="2743200"/>
          </a:xfrm>
        </p:spPr>
        <p:txBody>
          <a:bodyPr rtlCol="1" anchor="ctr">
            <a:normAutofit/>
          </a:bodyPr>
          <a:lstStyle>
            <a:lvl1pPr algn="r" rtl="1">
              <a:defRPr sz="3200" b="0" cap="all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2971800" y="4114800"/>
            <a:ext cx="8535988" cy="1879600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B4D7E060-6200-4C1C-B6E3-2A90F6F141BA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906588" y="685800"/>
            <a:ext cx="9144001" cy="2743200"/>
          </a:xfrm>
        </p:spPr>
        <p:txBody>
          <a:bodyPr rtlCol="1" anchor="ctr">
            <a:normAutofit/>
          </a:bodyPr>
          <a:lstStyle>
            <a:lvl1pPr algn="r" rtl="1">
              <a:defRPr sz="3200" b="0" cap="all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2211388" y="3429000"/>
            <a:ext cx="8534400" cy="381000"/>
          </a:xfrm>
        </p:spPr>
        <p:txBody>
          <a:bodyPr rtlCol="1" anchor="ctr"/>
          <a:lstStyle>
            <a:lvl1pPr marL="0" indent="0" algn="r" rtl="1">
              <a:buFontTx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FontTx/>
              <a:buNone/>
              <a:defRPr/>
            </a:lvl2pPr>
            <a:lvl3pPr marL="914400" indent="0" algn="r" rtl="1">
              <a:buFontTx/>
              <a:buNone/>
              <a:defRPr/>
            </a:lvl3pPr>
            <a:lvl4pPr marL="1371600" indent="0" algn="r" rtl="1">
              <a:buFontTx/>
              <a:buNone/>
              <a:defRPr/>
            </a:lvl4pPr>
            <a:lvl5pPr marL="1828800" indent="0" algn="r" rtl="1">
              <a:buFontTx/>
              <a:buNone/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2973387" y="4301067"/>
            <a:ext cx="8534400" cy="1684865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287946BA-F00A-428E-A75A-0B2E31EA2522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  <p:sp>
        <p:nvSpPr>
          <p:cNvPr id="14" name="תיבת טקסט 13"/>
          <p:cNvSpPr txBox="1"/>
          <p:nvPr/>
        </p:nvSpPr>
        <p:spPr>
          <a:xfrm flipH="1">
            <a:off x="11050588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/>
          <a:p>
            <a:pPr lvl="0" algn="r" rtl="1"/>
            <a:r>
              <a:rPr lang="he-IL" sz="8000" noProof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5" name="תיבת טקסט 14"/>
          <p:cNvSpPr txBox="1"/>
          <p:nvPr/>
        </p:nvSpPr>
        <p:spPr>
          <a:xfrm flipH="1">
            <a:off x="1296988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/>
          <a:p>
            <a:pPr lvl="0" algn="l" rtl="1"/>
            <a:r>
              <a:rPr lang="he-IL" sz="8000" noProof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2973388" y="3429000"/>
            <a:ext cx="8534400" cy="1697400"/>
          </a:xfrm>
        </p:spPr>
        <p:txBody>
          <a:bodyPr rtlCol="1" anchor="b">
            <a:normAutofit/>
          </a:bodyPr>
          <a:lstStyle>
            <a:lvl1pPr algn="r" rtl="1">
              <a:defRPr sz="3200" b="0" cap="all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2971799" y="5132981"/>
            <a:ext cx="8535990" cy="8604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B118509D-E276-4D61-A52B-B23CF048F8D0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של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906587" y="685800"/>
            <a:ext cx="9144000" cy="2743200"/>
          </a:xfrm>
        </p:spPr>
        <p:txBody>
          <a:bodyPr rtlCol="1" anchor="ctr">
            <a:normAutofit/>
          </a:bodyPr>
          <a:lstStyle>
            <a:lvl1pPr algn="r" rtl="1">
              <a:defRPr sz="3200" b="0" cap="all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2973387" y="3928534"/>
            <a:ext cx="8534401" cy="1049866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2973388" y="4978400"/>
            <a:ext cx="8534401" cy="10160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A88B6034-A745-48AC-9196-E5F93C6F03D8}" type="datetime1">
              <a:rPr lang="he-IL" noProof="0" smtClean="0"/>
              <a:t>כ"ט/סיון/תש"ף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noProof="0" smtClean="0"/>
              <a:pPr/>
              <a:t>‹N°›</a:t>
            </a:fld>
            <a:endParaRPr lang="he-IL" noProof="0" dirty="0"/>
          </a:p>
        </p:txBody>
      </p:sp>
      <p:sp>
        <p:nvSpPr>
          <p:cNvPr id="11" name="תיבת טקסט 10"/>
          <p:cNvSpPr txBox="1"/>
          <p:nvPr/>
        </p:nvSpPr>
        <p:spPr>
          <a:xfrm flipH="1">
            <a:off x="11050588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/>
          <a:p>
            <a:pPr lvl="0" algn="r" rtl="1"/>
            <a:r>
              <a:rPr lang="he-IL" sz="8000" noProof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2" name="תיבת טקסט 11"/>
          <p:cNvSpPr txBox="1"/>
          <p:nvPr/>
        </p:nvSpPr>
        <p:spPr>
          <a:xfrm flipH="1">
            <a:off x="1296988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/>
          <a:p>
            <a:pPr lvl="0" algn="l" rtl="1"/>
            <a:r>
              <a:rPr lang="he-IL" sz="8000" noProof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9387" y="685800"/>
            <a:ext cx="10058400" cy="2743200"/>
          </a:xfrm>
        </p:spPr>
        <p:txBody>
          <a:bodyPr vert="horz" lIns="91440" tIns="45720" rIns="91440" bIns="45720" rtlCol="1" anchor="ctr">
            <a:normAutofit/>
          </a:bodyPr>
          <a:lstStyle>
            <a:lvl1pPr algn="r" rtl="1">
              <a:defRPr lang="en-US" b="0" dirty="0"/>
            </a:lvl1pPr>
          </a:lstStyle>
          <a:p>
            <a:pPr marL="0" lvl="0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2973388" y="3928534"/>
            <a:ext cx="8534400" cy="838200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2973388" y="4766732"/>
            <a:ext cx="8534401" cy="1227667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4DF654CC-6F0A-41F7-815B-9F8A57553F45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2973388" y="4487332"/>
            <a:ext cx="8534400" cy="15070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2973388" y="685800"/>
            <a:ext cx="8534400" cy="3615267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FAF6F541-4EB9-4C27-AED9-75D7B38CCF68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449388" y="685800"/>
            <a:ext cx="2057400" cy="4572000"/>
          </a:xfrm>
        </p:spPr>
        <p:txBody>
          <a:bodyPr vert="vert270"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83000" y="685800"/>
            <a:ext cx="7823200" cy="5308600"/>
          </a:xfrm>
        </p:spPr>
        <p:txBody>
          <a:bodyPr vert="vert270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BA2623E2-D0A8-4465-B253-32D01B9DE6A9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2973388" y="4487332"/>
            <a:ext cx="8534400" cy="15070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2973388" y="685800"/>
            <a:ext cx="8534400" cy="3615267"/>
          </a:xfrm>
        </p:spPr>
        <p:txBody>
          <a:bodyPr rtlCol="1" anchor="ctr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A2824907-99A9-460C-A494-9032053C69AD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2973388" y="2006600"/>
            <a:ext cx="8534401" cy="2281600"/>
          </a:xfrm>
        </p:spPr>
        <p:txBody>
          <a:bodyPr rtlCol="1" anchor="b">
            <a:normAutofit/>
          </a:bodyPr>
          <a:lstStyle>
            <a:lvl1pPr algn="r" rtl="1">
              <a:defRPr sz="3600" b="0" cap="all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2973387" y="4495800"/>
            <a:ext cx="8534400" cy="14986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41CDF475-9D8F-4F7B-A043-734BDA0AAB44}" type="datetime1">
              <a:rPr lang="he-IL" noProof="0" smtClean="0"/>
              <a:t>כ"ט/סיון/תש"ף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noProof="0" smtClean="0"/>
              <a:pPr/>
              <a:t>‹N°›</a:t>
            </a:fld>
            <a:endParaRPr lang="he-IL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2973388" y="4487332"/>
            <a:ext cx="8534400" cy="15070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570134" y="685800"/>
            <a:ext cx="4937655" cy="3615267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449388" y="685801"/>
            <a:ext cx="4934479" cy="3615266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38410B5C-A256-44BF-95AF-598CE95EA2E2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2973388" y="4487332"/>
            <a:ext cx="8534400" cy="15070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570133" y="685800"/>
            <a:ext cx="4649787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570134" y="1270529"/>
            <a:ext cx="4937655" cy="3030538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447800" y="685800"/>
            <a:ext cx="4665134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456267" y="1262062"/>
            <a:ext cx="4929188" cy="3030538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5988AE85-0885-422E-BEA4-96E1BBDF7439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2973388" y="4487332"/>
            <a:ext cx="8534400" cy="15070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35787695-5AF3-440C-B79C-BB0136F310E0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223072F0-6535-4A63-BE78-35A2760A8320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9388" y="685800"/>
            <a:ext cx="3657600" cy="1371600"/>
          </a:xfrm>
        </p:spPr>
        <p:txBody>
          <a:bodyPr rtlCol="1" anchor="b">
            <a:normAutofit/>
          </a:bodyPr>
          <a:lstStyle>
            <a:lvl1pPr algn="r" rtl="1">
              <a:defRPr sz="24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564187" y="685800"/>
            <a:ext cx="5943601" cy="5308600"/>
          </a:xfrm>
        </p:spPr>
        <p:txBody>
          <a:bodyPr rtlCol="1" anchor="ctr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449388" y="2209799"/>
            <a:ext cx="3657600" cy="2091267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5F2C03BD-4377-410F-AA96-F9794C85FC7A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9388" y="1447800"/>
            <a:ext cx="6019800" cy="1143000"/>
          </a:xfrm>
        </p:spPr>
        <p:txBody>
          <a:bodyPr rtlCol="1" anchor="b">
            <a:normAutofit/>
          </a:bodyPr>
          <a:lstStyle>
            <a:lvl1pPr algn="r" rtl="1">
              <a:defRPr sz="28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4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7922014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447800" y="2777066"/>
            <a:ext cx="6021388" cy="2048933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687388" y="6172200"/>
            <a:ext cx="1600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7F36539C-AEFF-456E-9FEB-B94C934FDEA1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963988" y="6172200"/>
            <a:ext cx="75438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686555" y="5578475"/>
            <a:ext cx="1142245" cy="6699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/>
          <p:cNvGrpSpPr/>
          <p:nvPr/>
        </p:nvGrpSpPr>
        <p:grpSpPr>
          <a:xfrm flipH="1">
            <a:off x="3173" y="2963333"/>
            <a:ext cx="2981858" cy="3208867"/>
            <a:chOff x="9206969" y="2963333"/>
            <a:chExt cx="2981858" cy="3208867"/>
          </a:xfrm>
        </p:grpSpPr>
        <p:cxnSp>
          <p:nvCxnSpPr>
            <p:cNvPr id="8" name="מחבר ישר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ישר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ישר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מחבר ישר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ישר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2973388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2973388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687388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1" anchor="t"/>
          <a:lstStyle>
            <a:lvl1pPr algn="r" rtl="1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5B57954C-A770-4674-BB35-D8CAC26444A2}" type="datetime1">
              <a:rPr lang="he-IL" smtClean="0"/>
              <a:t>כ"ט/סיון/תש"ף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3963988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1" anchor="t"/>
          <a:lstStyle>
            <a:lvl1pPr algn="r" rtl="1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686555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‹N°›</a:t>
            </a:fld>
            <a:endParaRPr lang="he-IL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tionary.org/wiki/kitt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מלבן 65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36BA91D-915C-49E9-BA6D-FB9B677AC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09600" y="628617"/>
            <a:ext cx="4049690" cy="3028983"/>
          </a:xfrm>
        </p:spPr>
        <p:txBody>
          <a:bodyPr rtlCol="1">
            <a:normAutofit/>
          </a:bodyPr>
          <a:lstStyle/>
          <a:p>
            <a:r>
              <a:rPr lang="en-US" sz="6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Catfeeder</a:t>
            </a:r>
            <a:br>
              <a:rPr lang="fr-FR" sz="6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he-IL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5DB1A8A-4EF6-4157-8A00-84AEDB088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158654" y="3748978"/>
            <a:ext cx="2827315" cy="1564744"/>
          </a:xfrm>
        </p:spPr>
        <p:txBody>
          <a:bodyPr rtlCol="1">
            <a:normAutofit fontScale="92500" lnSpcReduction="10000"/>
          </a:bodyPr>
          <a:lstStyle/>
          <a:p>
            <a:pPr algn="just" rtl="0"/>
            <a:r>
              <a:rPr lang="en-US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by: </a:t>
            </a:r>
          </a:p>
          <a:p>
            <a:pPr algn="just" rtl="0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Naor Eliav	</a:t>
            </a:r>
          </a:p>
          <a:p>
            <a:pPr algn="just" rtl="0"/>
            <a:r>
              <a:rPr lang="en-US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Shimon Maimoun</a:t>
            </a:r>
          </a:p>
          <a:p>
            <a:pPr algn="just" rtl="0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Nahama Weil</a:t>
            </a:r>
            <a:endParaRPr lang="he-IL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מלבן חתוך פינה אלכסונית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2504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B01D247-521D-46B2-B29A-935ED000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5147576" y="998878"/>
            <a:ext cx="6245352" cy="4530526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" y="2963333"/>
            <a:ext cx="2981858" cy="3208867"/>
            <a:chOff x="3173" y="2963333"/>
            <a:chExt cx="2981858" cy="3208867"/>
          </a:xfrm>
        </p:grpSpPr>
        <p:cxnSp>
          <p:nvCxnSpPr>
            <p:cNvPr id="71" name="מחבר ישר 70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מחבר ישר 71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מחבר ישר 72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מחבר ישר 73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5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מחבר ישר 74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3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68F7902-FD63-4ACD-BDFE-735753471E23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081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CC9E7E-C8DB-4D73-80B6-C5D35AD7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88" y="4487332"/>
            <a:ext cx="8534400" cy="1507067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br>
              <a:rPr lang="he-IL"/>
            </a:br>
            <a:endParaRPr lang="he-I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D8D064-FB04-4D07-9812-F09DA5CF67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9873" y="635000"/>
            <a:ext cx="8304210" cy="5546725"/>
          </a:xfrm>
        </p:spPr>
        <p:txBody>
          <a:bodyPr/>
          <a:lstStyle/>
          <a:p>
            <a:r>
              <a:rPr lang="he-IL" sz="1800" b="1" i="1" dirty="0">
                <a:solidFill>
                  <a:schemeClr val="bg1"/>
                </a:solidFill>
              </a:rPr>
              <a:t>יש לכם חתולים בבית? יצאתם לחופשה ואין מי שיאכיל את החתולים בזמן שאתם מחוץ לבית?</a:t>
            </a:r>
            <a:endParaRPr lang="fr-FR" sz="1800" b="1" i="1" dirty="0">
              <a:solidFill>
                <a:schemeClr val="bg1"/>
              </a:solidFill>
            </a:endParaRPr>
          </a:p>
          <a:p>
            <a:endParaRPr lang="he-IL" sz="1800" b="1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CatFeeder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he-IL" dirty="0">
                <a:solidFill>
                  <a:schemeClr val="bg1"/>
                </a:solidFill>
              </a:rPr>
              <a:t> תפתור לכם את הבעיה ותיתן לכם ראש שקט בחופשה הקרובה.</a:t>
            </a:r>
          </a:p>
          <a:p>
            <a:endParaRPr lang="he-IL" dirty="0">
              <a:solidFill>
                <a:schemeClr val="bg1"/>
              </a:solidFill>
            </a:endParaRPr>
          </a:p>
          <a:p>
            <a:r>
              <a:rPr lang="he-IL" sz="1800" b="1" i="1" u="sng" dirty="0">
                <a:solidFill>
                  <a:schemeClr val="bg1"/>
                </a:solidFill>
              </a:rPr>
              <a:t>אז מה המערכת עושה ואיך היא בנויה?</a:t>
            </a:r>
            <a:endParaRPr lang="fr-FR" sz="1800" b="1" i="1" u="sng" dirty="0">
              <a:solidFill>
                <a:schemeClr val="bg1"/>
              </a:solidFill>
            </a:endParaRPr>
          </a:p>
          <a:p>
            <a:endParaRPr lang="he-IL" sz="1800" b="1" i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המערכת משלבת צד של חומרה וצד של תוכנה.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המערכת מגישה לחתול מיועד אוכל לפי התאמת  הצ'יפ של החתול למזהה הצ'יפים ובהתאם לזמנים מוגדרים שבעל החתול יחליט.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המערכת בנוסף תשקול את החתול\ האוכל ובעזרת </a:t>
            </a:r>
            <a:r>
              <a:rPr lang="en-US" dirty="0">
                <a:solidFill>
                  <a:schemeClr val="bg1"/>
                </a:solidFill>
              </a:rPr>
              <a:t>Machine- Learning</a:t>
            </a:r>
            <a:r>
              <a:rPr lang="he-IL" dirty="0">
                <a:solidFill>
                  <a:schemeClr val="bg1"/>
                </a:solidFill>
              </a:rPr>
              <a:t> תוכל לזהות התנהגות חריגה\ בעיה בריאותית.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בחלק של המשתמש בנינו אתר שבו המשתמש מתחבר ויכול לעקוב ולצפות אחרי נתונים מעניינים אודות החתול. למשל: שם, גיל, משקל, זמני אכילה ועוד...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למשתמש תהיה אפשרות להגדיר שעות אכילה ולתת הרשאות אכילה לחתולים שונים.</a:t>
            </a:r>
          </a:p>
          <a:p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40B6555-20F2-4F4F-8019-4D99FF4B2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592088" y="37520"/>
            <a:ext cx="8534400" cy="1284818"/>
          </a:xfrm>
        </p:spPr>
        <p:txBody>
          <a:bodyPr/>
          <a:lstStyle/>
          <a:p>
            <a:r>
              <a:rPr lang="he-IL" dirty="0">
                <a:solidFill>
                  <a:schemeClr val="bg1"/>
                </a:solidFill>
              </a:rPr>
              <a:t>החומרה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E6DA36E-1BFF-46A0-8304-2E3B13AFC056}"/>
              </a:ext>
            </a:extLst>
          </p:cNvPr>
          <p:cNvSpPr txBox="1"/>
          <p:nvPr/>
        </p:nvSpPr>
        <p:spPr>
          <a:xfrm>
            <a:off x="220237" y="273575"/>
            <a:ext cx="89439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בפיתוח החומרה השתמשנו בחלקים: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ESP32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RFID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HX711 WEIGHT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DCMOTORS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L293</a:t>
            </a:r>
            <a:r>
              <a:rPr lang="he-IL" sz="1600" dirty="0">
                <a:solidFill>
                  <a:schemeClr val="bg1"/>
                </a:solidFill>
              </a:rPr>
              <a:t> </a:t>
            </a:r>
            <a:endParaRPr lang="fr-FR" sz="1600" dirty="0">
              <a:solidFill>
                <a:schemeClr val="bg1"/>
              </a:solidFill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READER CHIP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 LED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1"/>
                </a:solidFill>
              </a:rPr>
              <a:t>בפיתוח של הרכיבים השתמשנו ב</a:t>
            </a:r>
            <a:r>
              <a:rPr lang="en-US" sz="1600" dirty="0">
                <a:solidFill>
                  <a:schemeClr val="bg1"/>
                </a:solidFill>
              </a:rPr>
              <a:t>CPP-</a:t>
            </a:r>
            <a:r>
              <a:rPr lang="he-IL" sz="1600" dirty="0">
                <a:solidFill>
                  <a:schemeClr val="bg1"/>
                </a:solidFill>
              </a:rPr>
              <a:t>, </a:t>
            </a:r>
            <a:r>
              <a:rPr lang="en-US" sz="1600" dirty="0">
                <a:solidFill>
                  <a:schemeClr val="bg1"/>
                </a:solidFill>
              </a:rPr>
              <a:t>PHP</a:t>
            </a:r>
            <a:r>
              <a:rPr lang="he-IL" sz="1600" dirty="0">
                <a:solidFill>
                  <a:schemeClr val="bg1"/>
                </a:solidFill>
              </a:rPr>
              <a:t> ו- </a:t>
            </a:r>
            <a:r>
              <a:rPr lang="en-US" sz="1600" dirty="0">
                <a:solidFill>
                  <a:schemeClr val="bg1"/>
                </a:solidFill>
              </a:rPr>
              <a:t>MYSQL</a:t>
            </a:r>
            <a:r>
              <a:rPr lang="he-IL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ACF338-957B-4A92-8CF5-A0F806E94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" t="10611" r="-2152" b="6755"/>
          <a:stretch/>
        </p:blipFill>
        <p:spPr>
          <a:xfrm>
            <a:off x="308680" y="3783659"/>
            <a:ext cx="2767895" cy="2409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99FB88-93AF-434D-B1D5-D07E30C8D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6" b="3251"/>
          <a:stretch/>
        </p:blipFill>
        <p:spPr>
          <a:xfrm>
            <a:off x="3419475" y="3783658"/>
            <a:ext cx="2791988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B05033-4FCF-4C81-A5A4-4F363C43F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9" b="4762"/>
          <a:stretch/>
        </p:blipFill>
        <p:spPr>
          <a:xfrm>
            <a:off x="6659138" y="3783658"/>
            <a:ext cx="2609851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9" descr="Une image contenant boîte, différent, table, divers&#10;&#10;Description générée automatiquement">
            <a:extLst>
              <a:ext uri="{FF2B5EF4-FFF2-40B4-BE49-F238E27FC236}">
                <a16:creationId xmlns:a16="http://schemas.microsoft.com/office/drawing/2014/main" id="{2DE78959-DDA9-4A03-8CCC-A106F5284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904" y="3783659"/>
            <a:ext cx="2631584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D10DF6D-5431-4B7F-95AC-E0F676D32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050" y="2076369"/>
            <a:ext cx="2496713" cy="1596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719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7AE45261-7584-4688-A4A3-724AC140F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מלבן חתוך פינה אלכסונית 21">
            <a:extLst>
              <a:ext uri="{FF2B5EF4-FFF2-40B4-BE49-F238E27FC236}">
                <a16:creationId xmlns:a16="http://schemas.microsoft.com/office/drawing/2014/main" id="{6A3DF0D0-07D5-4FAC-A12C-923E178C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5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1EEF4727-6B5C-4FA7-968D-912F35A4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" y="2963333"/>
            <a:ext cx="2981858" cy="3208867"/>
            <a:chOff x="3173" y="2963333"/>
            <a:chExt cx="2981858" cy="3208867"/>
          </a:xfrm>
        </p:grpSpPr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52FE142A-A0FD-4557-92D4-A7A7F27C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7F84B8B9-9710-47C6-A3BC-99C5628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693ADAE5-007B-4BBF-8DA6-2EB91A0B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F3DB8E36-978B-4F5D-B278-B1F45C585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5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37484C8B-8B05-442F-A4F5-4192C7D0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3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כותרת 4">
            <a:extLst>
              <a:ext uri="{FF2B5EF4-FFF2-40B4-BE49-F238E27FC236}">
                <a16:creationId xmlns:a16="http://schemas.microsoft.com/office/drawing/2014/main" id="{7E477C4F-CA50-4B3F-B42F-F793E2C1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29810" y="261561"/>
            <a:ext cx="10646653" cy="1507067"/>
          </a:xfrm>
        </p:spPr>
        <p:txBody>
          <a:bodyPr/>
          <a:lstStyle/>
          <a:p>
            <a:pPr algn="ctr"/>
            <a:r>
              <a:rPr lang="he-IL" dirty="0">
                <a:solidFill>
                  <a:schemeClr val="bg1"/>
                </a:solidFill>
              </a:rPr>
              <a:t>האתר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E2E7A7A-2AB1-4B25-BDEC-43E060C84A80}"/>
              </a:ext>
            </a:extLst>
          </p:cNvPr>
          <p:cNvSpPr txBox="1"/>
          <p:nvPr/>
        </p:nvSpPr>
        <p:spPr>
          <a:xfrm>
            <a:off x="2276937" y="2389350"/>
            <a:ext cx="7963270" cy="372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000" dirty="0">
                <a:solidFill>
                  <a:schemeClr val="bg1"/>
                </a:solidFill>
              </a:rPr>
              <a:t>באתר בעל החתול יוכל לעקוב אחרי מצבו והתנהגותו של החתול.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solidFill>
                  <a:schemeClr val="bg1"/>
                </a:solidFill>
              </a:rPr>
              <a:t>באתר הלקוח יוכל לבצע כמה פעולות חשובות:</a:t>
            </a:r>
            <a:endParaRPr lang="fr-F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he-IL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1"/>
                </a:solidFill>
              </a:rPr>
              <a:t>צפייה בנתוני החתול כמו גיל, שם משקל </a:t>
            </a:r>
            <a:r>
              <a:rPr lang="he-IL" sz="2000" dirty="0" err="1">
                <a:solidFill>
                  <a:schemeClr val="bg1"/>
                </a:solidFill>
              </a:rPr>
              <a:t>וכו</a:t>
            </a:r>
            <a:r>
              <a:rPr lang="he-IL" sz="2000" dirty="0">
                <a:solidFill>
                  <a:schemeClr val="bg1"/>
                </a:solidFill>
              </a:rPr>
              <a:t>'.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1"/>
                </a:solidFill>
              </a:rPr>
              <a:t>הוספת חתולים חדשים למערך החתולים של המשתמש.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1"/>
                </a:solidFill>
              </a:rPr>
              <a:t>צפייה בכל החיבורים האחרונים של החתול.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1"/>
                </a:solidFill>
              </a:rPr>
              <a:t>תצוגה גרפית של נתוני אכילה לפי כמות יומית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44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7AE45261-7584-4688-A4A3-724AC140F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מלבן חתוך פינה אלכסונית 21">
            <a:extLst>
              <a:ext uri="{FF2B5EF4-FFF2-40B4-BE49-F238E27FC236}">
                <a16:creationId xmlns:a16="http://schemas.microsoft.com/office/drawing/2014/main" id="{6A3DF0D0-07D5-4FAC-A12C-923E178C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5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1EEF4727-6B5C-4FA7-968D-912F35A4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" y="2963333"/>
            <a:ext cx="2981858" cy="3208867"/>
            <a:chOff x="3173" y="2963333"/>
            <a:chExt cx="2981858" cy="3208867"/>
          </a:xfrm>
        </p:grpSpPr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52FE142A-A0FD-4557-92D4-A7A7F27C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7F84B8B9-9710-47C6-A3BC-99C5628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693ADAE5-007B-4BBF-8DA6-2EB91A0B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F3DB8E36-978B-4F5D-B278-B1F45C585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5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37484C8B-8B05-442F-A4F5-4192C7D0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3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כותרת 4">
            <a:extLst>
              <a:ext uri="{FF2B5EF4-FFF2-40B4-BE49-F238E27FC236}">
                <a16:creationId xmlns:a16="http://schemas.microsoft.com/office/drawing/2014/main" id="{7E477C4F-CA50-4B3F-B42F-F793E2C1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29810" y="261561"/>
            <a:ext cx="10646653" cy="1507067"/>
          </a:xfrm>
        </p:spPr>
        <p:txBody>
          <a:bodyPr/>
          <a:lstStyle/>
          <a:p>
            <a:r>
              <a:rPr lang="he-IL" dirty="0">
                <a:solidFill>
                  <a:schemeClr val="bg1"/>
                </a:solidFill>
              </a:rPr>
              <a:t>מסך ראשי הכולל אפשרות לחיבור\רישום לקוח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FFC073F-DE18-4D84-9124-E3DCC8E1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965913"/>
            <a:ext cx="6134098" cy="4798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ADD4FC42-47D7-492D-9ED8-100DA4A15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23" y="1965913"/>
            <a:ext cx="5962652" cy="4892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6815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7AE45261-7584-4688-A4A3-724AC140F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מלבן חתוך פינה אלכסונית 21">
            <a:extLst>
              <a:ext uri="{FF2B5EF4-FFF2-40B4-BE49-F238E27FC236}">
                <a16:creationId xmlns:a16="http://schemas.microsoft.com/office/drawing/2014/main" id="{6A3DF0D0-07D5-4FAC-A12C-923E178C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5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1EEF4727-6B5C-4FA7-968D-912F35A4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" y="2963333"/>
            <a:ext cx="2981858" cy="3208867"/>
            <a:chOff x="3173" y="2963333"/>
            <a:chExt cx="2981858" cy="3208867"/>
          </a:xfrm>
        </p:grpSpPr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52FE142A-A0FD-4557-92D4-A7A7F27C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7F84B8B9-9710-47C6-A3BC-99C5628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693ADAE5-007B-4BBF-8DA6-2EB91A0B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F3DB8E36-978B-4F5D-B278-B1F45C585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5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37484C8B-8B05-442F-A4F5-4192C7D0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3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כותרת 4">
            <a:extLst>
              <a:ext uri="{FF2B5EF4-FFF2-40B4-BE49-F238E27FC236}">
                <a16:creationId xmlns:a16="http://schemas.microsoft.com/office/drawing/2014/main" id="{7E477C4F-CA50-4B3F-B42F-F793E2C1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29810" y="261561"/>
            <a:ext cx="10646653" cy="1507067"/>
          </a:xfrm>
        </p:spPr>
        <p:txBody>
          <a:bodyPr/>
          <a:lstStyle/>
          <a:p>
            <a:r>
              <a:rPr lang="he-IL" dirty="0">
                <a:solidFill>
                  <a:schemeClr val="bg1"/>
                </a:solidFill>
              </a:rPr>
              <a:t>עמוד הבית שבו ניתן לצפות בכל החתולים של המשתמש ולהוסיף עוד חתולים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24A14D7-6DB6-4256-8321-9B87617EB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8" y="1838645"/>
            <a:ext cx="11676463" cy="4789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95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7AE45261-7584-4688-A4A3-724AC140F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מלבן חתוך פינה אלכסונית 21">
            <a:extLst>
              <a:ext uri="{FF2B5EF4-FFF2-40B4-BE49-F238E27FC236}">
                <a16:creationId xmlns:a16="http://schemas.microsoft.com/office/drawing/2014/main" id="{6A3DF0D0-07D5-4FAC-A12C-923E178C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5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1EEF4727-6B5C-4FA7-968D-912F35A4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" y="2963333"/>
            <a:ext cx="2981858" cy="3208867"/>
            <a:chOff x="3173" y="2963333"/>
            <a:chExt cx="2981858" cy="3208867"/>
          </a:xfrm>
        </p:grpSpPr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52FE142A-A0FD-4557-92D4-A7A7F27C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7F84B8B9-9710-47C6-A3BC-99C5628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693ADAE5-007B-4BBF-8DA6-2EB91A0B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F3DB8E36-978B-4F5D-B278-B1F45C585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5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37484C8B-8B05-442F-A4F5-4192C7D0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3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כותרת 4">
            <a:extLst>
              <a:ext uri="{FF2B5EF4-FFF2-40B4-BE49-F238E27FC236}">
                <a16:creationId xmlns:a16="http://schemas.microsoft.com/office/drawing/2014/main" id="{7E477C4F-CA50-4B3F-B42F-F793E2C1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29810" y="261561"/>
            <a:ext cx="10646653" cy="1507067"/>
          </a:xfrm>
        </p:spPr>
        <p:txBody>
          <a:bodyPr/>
          <a:lstStyle/>
          <a:p>
            <a:r>
              <a:rPr lang="he-IL" dirty="0">
                <a:solidFill>
                  <a:schemeClr val="bg1"/>
                </a:solidFill>
              </a:rPr>
              <a:t>הצגת נתוני החתול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he-IL" dirty="0">
                <a:solidFill>
                  <a:schemeClr val="bg1"/>
                </a:solidFill>
              </a:rPr>
              <a:t> טבלת חיבורים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43A79D7-42D2-4DAC-A818-135DFBBAC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2266950"/>
            <a:ext cx="12001500" cy="4329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0887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7AE45261-7584-4688-A4A3-724AC140F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מלבן חתוך פינה אלכסונית 21">
            <a:extLst>
              <a:ext uri="{FF2B5EF4-FFF2-40B4-BE49-F238E27FC236}">
                <a16:creationId xmlns:a16="http://schemas.microsoft.com/office/drawing/2014/main" id="{6A3DF0D0-07D5-4FAC-A12C-923E178C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5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1EEF4727-6B5C-4FA7-968D-912F35A4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" y="2963333"/>
            <a:ext cx="2981858" cy="3208867"/>
            <a:chOff x="3173" y="2963333"/>
            <a:chExt cx="2981858" cy="3208867"/>
          </a:xfrm>
        </p:grpSpPr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52FE142A-A0FD-4557-92D4-A7A7F27C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7F84B8B9-9710-47C6-A3BC-99C5628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693ADAE5-007B-4BBF-8DA6-2EB91A0B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4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F3DB8E36-978B-4F5D-B278-B1F45C585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5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37484C8B-8B05-442F-A4F5-4192C7D0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73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כותרת 4">
            <a:extLst>
              <a:ext uri="{FF2B5EF4-FFF2-40B4-BE49-F238E27FC236}">
                <a16:creationId xmlns:a16="http://schemas.microsoft.com/office/drawing/2014/main" id="{7E477C4F-CA50-4B3F-B42F-F793E2C1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29810" y="261561"/>
            <a:ext cx="10646653" cy="1507067"/>
          </a:xfrm>
        </p:spPr>
        <p:txBody>
          <a:bodyPr/>
          <a:lstStyle/>
          <a:p>
            <a:r>
              <a:rPr lang="he-IL" dirty="0">
                <a:solidFill>
                  <a:schemeClr val="bg1"/>
                </a:solidFill>
              </a:rPr>
              <a:t>הצגת נתוני החתול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he-IL" dirty="0">
                <a:solidFill>
                  <a:schemeClr val="bg1"/>
                </a:solidFill>
              </a:rPr>
              <a:t> הצגה גרפית לפי ימים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E4BBD30-57A0-4EEE-A477-1BBE3FDB6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54"/>
          <a:stretch/>
        </p:blipFill>
        <p:spPr>
          <a:xfrm>
            <a:off x="133350" y="1529726"/>
            <a:ext cx="11925300" cy="4948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340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6BA91D-915C-49E9-BA6D-FB9B677A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88" y="4487332"/>
            <a:ext cx="8534400" cy="1507067"/>
          </a:xfrm>
        </p:spPr>
        <p:txBody>
          <a:bodyPr rtlCol="1" anchor="ctr">
            <a:normAutofit/>
          </a:bodyPr>
          <a:lstStyle/>
          <a:p>
            <a:pPr rtl="1"/>
            <a:r>
              <a:rPr lang="he-IL" dirty="0">
                <a:solidFill>
                  <a:schemeClr val="bg1"/>
                </a:solidFill>
              </a:rPr>
              <a:t>תודה!</a:t>
            </a:r>
          </a:p>
        </p:txBody>
      </p:sp>
      <p:pic>
        <p:nvPicPr>
          <p:cNvPr id="5" name="תמונה 4" descr="תמונה שמכילה חתול, חיה, יונק, כתום&#10;&#10;התיאור נוצר באופן אוטומטי">
            <a:extLst>
              <a:ext uri="{FF2B5EF4-FFF2-40B4-BE49-F238E27FC236}">
                <a16:creationId xmlns:a16="http://schemas.microsoft.com/office/drawing/2014/main" id="{DB01D247-521D-46B2-B29A-935ED000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4950" b="23198"/>
          <a:stretch/>
        </p:blipFill>
        <p:spPr>
          <a:xfrm>
            <a:off x="687388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7EBC2B9-2ED7-4190-8D7B-05CFE73ED9AD}"/>
              </a:ext>
            </a:extLst>
          </p:cNvPr>
          <p:cNvSpPr txBox="1"/>
          <p:nvPr/>
        </p:nvSpPr>
        <p:spPr>
          <a:xfrm>
            <a:off x="9144656" y="3457545"/>
            <a:ext cx="236154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L" sz="700">
                <a:solidFill>
                  <a:srgbClr val="FFFFFF"/>
                </a:solidFill>
                <a:hlinkClick r:id="rId4" tooltip="https://en.wiktionary.org/wiki/kitt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תמונה זו</a:t>
            </a:r>
            <a:r>
              <a:rPr lang="en-IL" sz="700">
                <a:solidFill>
                  <a:srgbClr val="FFFFFF"/>
                </a:solidFill>
              </a:rPr>
              <a:t> מאת מחבר לא ידוע ניתן ברשיון במסגרת </a:t>
            </a:r>
            <a:r>
              <a:rPr lang="en-IL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84093"/>
      </p:ext>
    </p:extLst>
  </p:cSld>
  <p:clrMapOvr>
    <a:masterClrMapping/>
  </p:clrMapOvr>
</p:sld>
</file>

<file path=ppt/theme/theme1.xml><?xml version="1.0" encoding="utf-8"?>
<a:theme xmlns:a="http://schemas.openxmlformats.org/drawingml/2006/main" name="פרוסה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763137" id="{424BA84A-1A3F-40CA-933C-3260AF4A3E3D}" vid="{9C213FE9-7B9F-48B2-90DF-A2D657050D74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CC082E-8DE3-449F-B604-FF5FA628FB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A93B6D-1597-4D86-B6EB-52CA39D98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E76448-B9B5-444F-ABF0-3E2949E5B924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Grand écran</PresentationFormat>
  <Paragraphs>51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Tahoma</vt:lpstr>
      <vt:lpstr>Wingdings</vt:lpstr>
      <vt:lpstr>Wingdings 3</vt:lpstr>
      <vt:lpstr>פרוסה</vt:lpstr>
      <vt:lpstr>Catfeeder </vt:lpstr>
      <vt:lpstr> </vt:lpstr>
      <vt:lpstr>החומרה</vt:lpstr>
      <vt:lpstr>האתר</vt:lpstr>
      <vt:lpstr>מסך ראשי הכולל אפשרות לחיבור\רישום לקוח</vt:lpstr>
      <vt:lpstr>עמוד הבית שבו ניתן לצפות בכל החתולים של המשתמש ולהוסיף עוד חתולים</vt:lpstr>
      <vt:lpstr>הצגת נתוני החתול- טבלת חיבורים</vt:lpstr>
      <vt:lpstr>הצגת נתוני החתול- הצגה גרפית לפי ימים</vt:lpstr>
      <vt:lpstr>תודה!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2020-06-19T13:20:52Z</dcterms:created>
  <dcterms:modified xsi:type="dcterms:W3CDTF">2020-06-21T07:31:06Z</dcterms:modified>
</cp:coreProperties>
</file>